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9" r:id="rId5"/>
    <p:sldId id="274" r:id="rId6"/>
    <p:sldId id="275" r:id="rId7"/>
    <p:sldId id="276" r:id="rId8"/>
    <p:sldId id="277" r:id="rId9"/>
    <p:sldId id="25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</p:sldIdLst>
  <p:sldSz cx="12192000" cy="6858000"/>
  <p:notesSz cx="6858000" cy="9144000"/>
  <p:defaultTextStyle>
    <a:defPPr>
      <a:defRPr lang="fr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C62CC-DDAA-6D4F-B736-9B391EB39A08}" type="datetimeFigureOut">
              <a:rPr lang="fr-ES" smtClean="0"/>
              <a:t>10/7/22</a:t>
            </a:fld>
            <a:endParaRPr lang="fr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EB3DC-B340-9D40-AE6D-62C25B05EE2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68507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B3DC-B340-9D40-AE6D-62C25B05EE2A}" type="slidenum">
              <a:rPr lang="fr-ES" smtClean="0"/>
              <a:t>3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86440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B3DC-B340-9D40-AE6D-62C25B05EE2A}" type="slidenum">
              <a:rPr lang="fr-ES" smtClean="0"/>
              <a:t>4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14936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EB3DC-B340-9D40-AE6D-62C25B05EE2A}" type="slidenum">
              <a:rPr lang="fr-ES" smtClean="0"/>
              <a:t>20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34523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5EB89-7C28-6A89-88EA-B6FE38E1D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411368-4EFC-C05E-4E7C-0EA722F7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D018F-76B2-57B1-F76E-A0422F0C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9CAB-3D4F-3E46-8F22-6042F4EC2F3C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5ABC5A-3DF0-9212-4CED-3DEC4B2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F7FDC-399B-F57C-26B3-92D9A06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95287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8153B-87AF-E029-2BD2-517E565A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ADDD22-11ED-DFE2-64F2-75576A46A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4AB1B4-C433-6AC3-CF5B-B61CF57E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D5BB-2DA6-5544-846E-BD4BFF1D1D68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1220E-1839-3DA4-95C7-44DC1BF8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59AAFA-B017-591B-5ED2-5364637B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837730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17F531-C344-235B-346F-4DE550F95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B3874B-CE02-816D-52CD-741FFF355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58602-AF6F-3DE8-4120-95A1F039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D83F-F53A-A243-B29D-27775B120F8E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DD9356-6640-6329-1BA8-B30F20D6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4E6AE8-1350-3DF2-1003-C3336F85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90124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3062-A477-D240-B0E6-F777FD8A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8A22E-AB51-1CC6-DB20-3B6D2EB3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B498F7-1677-FE94-4C81-239C45A6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3400-19A8-B54F-88CE-E61C077B11E1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6FF3B-4309-3832-3F68-4D4BCFDC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B71236-D550-E9F1-B95C-836D597D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6173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37766-708A-1B29-ACF2-66ED1B23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330F2-24A7-3A8D-CE8B-1CB105D8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82D87-DF2E-6973-97C2-9849CD05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F76A-3EDA-2B47-AE5E-B219539DFEB5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92ADE5-E048-742B-6FE2-A6EA34A7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E25DBE-DA8D-27B4-B17D-2CDC822F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72572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63E79-676E-C3A7-F88E-33F92C30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16DEF-D4B6-98A2-10D9-48ED05B7A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78E37-A8B4-1CCF-CB99-F43A87B6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B187B6-F04F-D324-3441-D79A6651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5CB-8DE5-F249-A2A9-4800F6534C8F}" type="datetime1">
              <a:rPr lang="fr-FR" smtClean="0"/>
              <a:t>10/07/2022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93D19-DB9C-DF91-58BE-CD75B6C3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333208-6C35-46F4-D295-1566F101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68957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6637A-6F7E-655C-7ADF-42068CE2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E49911-5D16-E0BF-F81E-039ADBF57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B3A0C6-899F-236A-806F-BE5BFB8F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153849-DEBB-FFA0-41B0-CD715648A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9F0B1A-973A-FDDD-584D-AB043F1DF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2B00B-769E-1C77-4664-9F8F2DF5F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7AA6-66F0-774B-912A-3FF72C71150B}" type="datetime1">
              <a:rPr lang="fr-FR" smtClean="0"/>
              <a:t>10/07/2022</a:t>
            </a:fld>
            <a:endParaRPr lang="fr-E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E3E599-6850-B84C-2C9D-F925303B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B7F41D-B697-6922-DDF7-7EBD3D3F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04304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219DB-2775-16D6-4E7E-41E86556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B551213-E756-7D8C-2FFB-014E560D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32B9-17A3-664C-90FE-7F5C8F7B91E1}" type="datetime1">
              <a:rPr lang="fr-FR" smtClean="0"/>
              <a:t>10/07/2022</a:t>
            </a:fld>
            <a:endParaRPr lang="fr-E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103C9-0796-490B-E018-42D46148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A8CBAF-EC31-140E-EECF-2542BE0F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52608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536F0A-C41A-31A3-CC8A-29A85DDE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44E8-3791-4046-8204-BBF28B3B1BBF}" type="datetime1">
              <a:rPr lang="fr-FR" smtClean="0"/>
              <a:t>10/07/2022</a:t>
            </a:fld>
            <a:endParaRPr lang="fr-E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155235-23C7-B5D0-C3A6-84D5101C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257978-EA62-64BF-B52A-C1AD0B2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48906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F126C-8537-DA66-A2A1-9FE6A66C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1D61F-557D-3C81-D9F0-801792E65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BA93CF-6B32-8789-902E-CE147E580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0989F4-960A-3788-79B4-AD377C73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1763-7F36-F44A-8D4B-1BF2FF07AB33}" type="datetime1">
              <a:rPr lang="fr-FR" smtClean="0"/>
              <a:t>10/07/2022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237617-1812-09FB-BFF6-8F1F7BCC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64FA70-1783-08AD-073A-6B70B56E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05631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E1F8F-865D-864D-A11D-7416593F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F0886-BB98-9485-800B-200E90207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E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C53D7A-3541-14AB-2A9B-1A5AFE23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5909C8-0639-A875-2346-FD38265B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60578-65EC-A341-B24B-0397BD70BAB3}" type="datetime1">
              <a:rPr lang="fr-FR" smtClean="0"/>
              <a:t>10/07/2022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AF6543-B4AC-FA4B-AF8D-2DFBB2A3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8B0C27-80D3-0D49-5B64-12A5EE39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18507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7C27BE-0FB0-1CB8-19C6-D315D27F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CB4A51-89F3-B9CD-312D-9BE0C485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E72E12-D367-1B7A-2AE4-8D5291148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0329-6ECA-C645-ADEF-300EA10567A2}" type="datetime1">
              <a:rPr lang="fr-FR" smtClean="0"/>
              <a:t>10/07/2022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5E6304-8778-4F71-EF26-B3C161EA6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858BB7-C80A-679E-1F79-CCAD64D69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46EBA-6789-4344-8479-549CB9D823B2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94740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BC4D6E48-8F6A-CC2D-0623-95143BCC2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0" r="9093" b="15320"/>
          <a:stretch/>
        </p:blipFill>
        <p:spPr>
          <a:xfrm>
            <a:off x="3911024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E6094B-DEF4-440F-D33F-B8B68095B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511" y="132273"/>
            <a:ext cx="4225205" cy="4308589"/>
          </a:xfrm>
        </p:spPr>
        <p:txBody>
          <a:bodyPr anchor="b">
            <a:noAutofit/>
          </a:bodyPr>
          <a:lstStyle/>
          <a:p>
            <a:pPr algn="l"/>
            <a:r>
              <a:rPr lang="fr-FR" sz="4800" dirty="0">
                <a:cs typeface="Courier New" panose="02070309020205020404" pitchFamily="49" charset="0"/>
              </a:rPr>
              <a:t>Créer et utiliser une base de données immobilière avec SQL</a:t>
            </a:r>
            <a:br>
              <a:rPr lang="fr-FR" sz="4400" dirty="0">
                <a:latin typeface="Lucida Handwriting" panose="03010101010101010101" pitchFamily="66" charset="77"/>
              </a:rPr>
            </a:br>
            <a:endParaRPr lang="fr-ES" sz="4400" dirty="0">
              <a:latin typeface="Lucida Handwriting" panose="03010101010101010101" pitchFamily="66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1FBD1C-88A8-295D-96B9-7CFF64AAD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96" y="6372298"/>
            <a:ext cx="3205463" cy="353429"/>
          </a:xfrm>
        </p:spPr>
        <p:txBody>
          <a:bodyPr anchor="t">
            <a:noAutofit/>
          </a:bodyPr>
          <a:lstStyle/>
          <a:p>
            <a:pPr algn="l"/>
            <a:r>
              <a:rPr lang="fr-ES" sz="2800" i="1" dirty="0">
                <a:latin typeface="+mj-lt"/>
              </a:rPr>
              <a:t>Projet N 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9594C5-EBBC-A59D-3193-869EDCBF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550" y="5856068"/>
            <a:ext cx="4165581" cy="1385887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  <a:reflection endPos="65000" dir="5400000" sy="-100000" algn="bl" rotWithShape="0"/>
            <a:softEdge rad="454122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4A3040-8A6C-CB59-D8C9-D8BEEB3F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1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79595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2. Proportion des ventes d’appartaments par le nombre de pièces.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94" t="17156" r="31839" b="28571"/>
          <a:stretch/>
        </p:blipFill>
        <p:spPr>
          <a:xfrm>
            <a:off x="2377594" y="1675227"/>
            <a:ext cx="7436812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FC4DC0-53D0-4B36-1AAE-A14F7A29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2. Resultat.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10" t="36178" r="19900" b="26443"/>
          <a:stretch/>
        </p:blipFill>
        <p:spPr>
          <a:xfrm>
            <a:off x="643467" y="2083539"/>
            <a:ext cx="10905066" cy="357757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9884F7-64E2-824E-73D6-1B4888E4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3. Liste des 10 départements où le prix du mètre carré est le plus élevé.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93" t="22487" r="38714" b="28342"/>
          <a:stretch/>
        </p:blipFill>
        <p:spPr>
          <a:xfrm>
            <a:off x="2569592" y="1675227"/>
            <a:ext cx="7052816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B92CE1-3518-4BCE-9F2B-1B252B59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4. Prix moyen du mètre carré d’une maison en Île-de-France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20" t="24883" r="34806" b="41189"/>
          <a:stretch/>
        </p:blipFill>
        <p:spPr>
          <a:xfrm>
            <a:off x="643467" y="1730052"/>
            <a:ext cx="10905066" cy="428454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707829-6DF6-EA19-32F0-96D88351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3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5. Liste des 10 appartements les plus chers avec le département et le nombre de mètres carrés.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15" t="22025" r="35140" b="26478"/>
          <a:stretch/>
        </p:blipFill>
        <p:spPr>
          <a:xfrm>
            <a:off x="2474629" y="1675227"/>
            <a:ext cx="7242742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B0A464-5928-A231-718C-16AA61B5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6. Taux d’evolution du nombre de ventes entre le premier et le second trimestre de 2020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13" t="24633" r="28696" b="32787"/>
          <a:stretch/>
        </p:blipFill>
        <p:spPr>
          <a:xfrm>
            <a:off x="1216680" y="1675227"/>
            <a:ext cx="9758639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7DF9AFC-3E58-F0D4-F6EF-76DF7F8D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7. Liste des communes où le nombre de ventes a augmenté d’au moins 20% entre le premier et le second trimestre de 2020.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75" t="27350" r="17922" b="46803"/>
          <a:stretch/>
        </p:blipFill>
        <p:spPr>
          <a:xfrm>
            <a:off x="643467" y="2656524"/>
            <a:ext cx="10905066" cy="243160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69E470-1CC4-4D72-C874-E5A7F45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7. Resultat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46" t="35078" r="53209" b="20601"/>
          <a:stretch/>
        </p:blipFill>
        <p:spPr>
          <a:xfrm>
            <a:off x="3404107" y="1675227"/>
            <a:ext cx="5383785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B5D09C-26CA-AECA-055B-F9A7C11C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8. Différence en pourcentage du prix au mètre carré entre un appartement de 2 pièces et un appartement de 3 pièces.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88" t="24132" r="10831" b="27352"/>
          <a:stretch/>
        </p:blipFill>
        <p:spPr>
          <a:xfrm>
            <a:off x="643467" y="1841772"/>
            <a:ext cx="10905066" cy="406110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832677-08F7-55AD-A39A-49D66730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7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9. Les moyennes de valeurs foncières pour le top 3 des communes des départements 6, 13, 33, 59 et 69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85" t="22882" r="23542" b="22288"/>
          <a:stretch/>
        </p:blipFill>
        <p:spPr>
          <a:xfrm>
            <a:off x="1937656" y="1675227"/>
            <a:ext cx="8316687" cy="43941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31F819-F274-9E7D-FF48-7F46248F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5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E1BC37-C625-A8E4-FF43-05C9F9597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r="27006" b="1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076C64-5309-F5A8-871E-871FADF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7" y="185423"/>
            <a:ext cx="10033545" cy="1325880"/>
          </a:xfrm>
          <a:noFill/>
        </p:spPr>
        <p:txBody>
          <a:bodyPr anchor="ctr">
            <a:noAutofit/>
          </a:bodyPr>
          <a:lstStyle/>
          <a:p>
            <a:r>
              <a:rPr lang="fr-ES" sz="53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6" name="Freeform: Shape 19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0A9E27-9566-E19D-DD2C-3262946E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57398"/>
            <a:ext cx="6400210" cy="401002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FFFFFF"/>
                </a:solidFill>
              </a:rPr>
              <a:t>- </a:t>
            </a:r>
            <a:r>
              <a:rPr lang="fr-FR" sz="3600" dirty="0">
                <a:solidFill>
                  <a:srgbClr val="FFFFFF"/>
                </a:solidFill>
                <a:latin typeface="+mj-lt"/>
              </a:rPr>
              <a:t>Créer des bases de données</a:t>
            </a:r>
            <a:br>
              <a:rPr lang="fr-FR" sz="3600" dirty="0">
                <a:solidFill>
                  <a:srgbClr val="FFFFFF"/>
                </a:solidFill>
                <a:latin typeface="+mj-lt"/>
              </a:rPr>
            </a:br>
            <a:r>
              <a:rPr lang="fr-FR" sz="3600" dirty="0">
                <a:solidFill>
                  <a:srgbClr val="FFFFFF"/>
                </a:solidFill>
                <a:latin typeface="+mj-lt"/>
              </a:rPr>
              <a:t>- Travailler avec les données</a:t>
            </a:r>
            <a:br>
              <a:rPr lang="fr-FR" sz="3600" dirty="0">
                <a:solidFill>
                  <a:srgbClr val="FFFFFF"/>
                </a:solidFill>
                <a:latin typeface="+mj-lt"/>
              </a:rPr>
            </a:br>
            <a:r>
              <a:rPr lang="fr-FR" sz="3600" dirty="0">
                <a:solidFill>
                  <a:srgbClr val="FFFFFF"/>
                </a:solidFill>
                <a:latin typeface="+mj-lt"/>
              </a:rPr>
              <a:t>- Exporter les données en csv</a:t>
            </a:r>
            <a:br>
              <a:rPr lang="fr-FR" sz="3600" dirty="0">
                <a:solidFill>
                  <a:srgbClr val="FFFFFF"/>
                </a:solidFill>
                <a:latin typeface="+mj-lt"/>
              </a:rPr>
            </a:br>
            <a:r>
              <a:rPr lang="fr-FR" sz="3600" dirty="0">
                <a:solidFill>
                  <a:srgbClr val="FFFFFF"/>
                </a:solidFill>
                <a:latin typeface="+mj-lt"/>
              </a:rPr>
              <a:t>- Sélectionner les données appropriées pour le projet</a:t>
            </a:r>
            <a:br>
              <a:rPr lang="fr-FR" sz="3600" dirty="0">
                <a:solidFill>
                  <a:srgbClr val="FFFFFF"/>
                </a:solidFill>
                <a:latin typeface="+mj-lt"/>
              </a:rPr>
            </a:br>
            <a:r>
              <a:rPr lang="fr-FR" sz="3600" dirty="0">
                <a:solidFill>
                  <a:srgbClr val="FFFFFF"/>
                </a:solidFill>
                <a:latin typeface="+mj-lt"/>
              </a:rPr>
              <a:t>- Faire les analyses nécessaires pour chaque besoin</a:t>
            </a:r>
          </a:p>
          <a:p>
            <a:pPr marL="0" indent="0">
              <a:buNone/>
            </a:pP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7373F1-6F88-2C82-F394-FFEE3DA6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4" r="7204" b="8861"/>
          <a:stretch/>
        </p:blipFill>
        <p:spPr>
          <a:xfrm>
            <a:off x="-722670" y="10760241"/>
            <a:ext cx="12191980" cy="685799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5AA73D-D8DD-D342-9FA4-1D168993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2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61606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9579E-D03E-F339-DC9E-6BBC1509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ES" sz="4000" b="1" dirty="0">
                <a:solidFill>
                  <a:srgbClr val="FFFFFF"/>
                </a:solidFill>
              </a:rPr>
              <a:t>Conclusion. Chiffres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C0D13-AE86-672E-F9BE-DAFC353E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dirty="0">
                <a:latin typeface="+mj-lt"/>
              </a:rPr>
              <a:t>-31378 appartements vendus</a:t>
            </a:r>
          </a:p>
          <a:p>
            <a:pPr marL="0" indent="0">
              <a:buNone/>
            </a:pPr>
            <a:r>
              <a:rPr lang="fr-FR" dirty="0">
                <a:latin typeface="+mj-lt"/>
              </a:rPr>
              <a:t>-3,68 % d’augmentation des ventes au 2eme trimestre.</a:t>
            </a:r>
          </a:p>
          <a:p>
            <a:pPr marL="0" indent="0">
              <a:buNone/>
            </a:pPr>
            <a:r>
              <a:rPr lang="fr-FR" dirty="0">
                <a:latin typeface="+mj-lt"/>
              </a:rPr>
              <a:t>-Dans le top 10 (par prix) de départements vendus, 9 sont dans le département 75 et un de 91. </a:t>
            </a:r>
          </a:p>
          <a:p>
            <a:pPr marL="0" indent="0">
              <a:buNone/>
            </a:pPr>
            <a:r>
              <a:rPr lang="fr-FR" dirty="0">
                <a:latin typeface="+mj-lt"/>
              </a:rPr>
              <a:t>-3979,23 €/m2 le prix moyen de mètre carré, ou le département avec le prix plus élevé est 12121,88 €/m2</a:t>
            </a:r>
          </a:p>
          <a:p>
            <a:pPr marL="0" indent="0">
              <a:buNone/>
            </a:pPr>
            <a:br>
              <a:rPr lang="fr-FR" sz="2000" dirty="0">
                <a:latin typeface="+mj-lt"/>
              </a:rPr>
            </a:br>
            <a:endParaRPr lang="fr-ES" sz="2000" dirty="0">
              <a:latin typeface="+mj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D67FE-9107-F47F-7418-F32C0F9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fr-E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fr-E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9579E-D03E-F339-DC9E-6BBC1509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44" y="825813"/>
            <a:ext cx="8074815" cy="1618489"/>
          </a:xfrm>
        </p:spPr>
        <p:txBody>
          <a:bodyPr anchor="ctr">
            <a:normAutofit/>
          </a:bodyPr>
          <a:lstStyle/>
          <a:p>
            <a:r>
              <a:rPr lang="fr-ES" sz="5400" b="1" dirty="0"/>
              <a:t>OBJECTIFS ET LE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C0D13-AE86-672E-F9BE-DAFC353E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644" y="2328863"/>
            <a:ext cx="9316460" cy="3052813"/>
          </a:xfrm>
        </p:spPr>
        <p:txBody>
          <a:bodyPr anchor="t">
            <a:normAutofit fontScale="25000" lnSpcReduction="20000"/>
          </a:bodyPr>
          <a:lstStyle/>
          <a:p>
            <a:pPr marL="0" indent="0">
              <a:buNone/>
            </a:pPr>
            <a:r>
              <a:rPr lang="fr-FR" sz="12800" dirty="0">
                <a:latin typeface="+mj-lt"/>
              </a:rPr>
              <a:t>Nous travaillerons avec les données publiques récupérées du Ministère de l'Economie, des Finances et de la Relance</a:t>
            </a:r>
          </a:p>
          <a:p>
            <a:pPr marL="0" indent="0">
              <a:buNone/>
            </a:pPr>
            <a:br>
              <a:rPr lang="fr-FR" sz="12800" dirty="0">
                <a:latin typeface="+mj-lt"/>
              </a:rPr>
            </a:br>
            <a:r>
              <a:rPr lang="fr-FR" sz="12800" dirty="0">
                <a:latin typeface="+mj-lt"/>
              </a:rPr>
              <a:t>Nous les exportons et nous les retravaillerons dans notre base de données pour notre client la place </a:t>
            </a:r>
            <a:r>
              <a:rPr lang="fr-FR" sz="12800" dirty="0" err="1">
                <a:latin typeface="+mj-lt"/>
              </a:rPr>
              <a:t>immo</a:t>
            </a:r>
            <a:endParaRPr lang="fr-FR" sz="12800" dirty="0">
              <a:latin typeface="+mj-lt"/>
            </a:endParaRPr>
          </a:p>
          <a:p>
            <a:pPr marL="0" indent="0">
              <a:buNone/>
            </a:pPr>
            <a:br>
              <a:rPr lang="fr-FR" sz="12800" dirty="0">
                <a:latin typeface="+mj-lt"/>
              </a:rPr>
            </a:br>
            <a:r>
              <a:rPr lang="fr-FR" sz="12800" dirty="0">
                <a:latin typeface="+mj-lt"/>
              </a:rPr>
              <a:t>Puis nous ferons une base de donnés et nous tirerons des conclusions avec les consultations que nous ferons</a:t>
            </a:r>
            <a:br>
              <a:rPr lang="fr-FR" sz="12800" dirty="0">
                <a:latin typeface="+mj-lt"/>
              </a:rPr>
            </a:br>
            <a:br>
              <a:rPr lang="fr-FR" sz="2400" dirty="0">
                <a:latin typeface="+mj-lt"/>
              </a:rPr>
            </a:br>
            <a:br>
              <a:rPr lang="fr-FR" sz="2400" dirty="0">
                <a:latin typeface="+mj-lt"/>
              </a:rPr>
            </a:br>
            <a:endParaRPr lang="fr-ES" sz="2400" dirty="0">
              <a:latin typeface="+mj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D67FE-9107-F47F-7418-F32C0F9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46EBA-6789-4344-8479-549CB9D823B2}" type="slidenum">
              <a:rPr lang="fr-ES" smtClean="0"/>
              <a:t>3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8225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9579E-D03E-F339-DC9E-6BBC1509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ES" sz="5400" b="1" dirty="0"/>
              <a:t>METODOLOGIE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3B8A7-6CBD-BD4B-E286-BFF073006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7" r="383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C0D13-AE86-672E-F9BE-DAFC353E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+mj-lt"/>
              </a:rPr>
              <a:t>Schéma logique et relationnel</a:t>
            </a:r>
          </a:p>
          <a:p>
            <a:pPr marL="0" indent="0">
              <a:buNone/>
            </a:pPr>
            <a:r>
              <a:rPr lang="fr-FR" sz="2400" dirty="0">
                <a:latin typeface="+mj-lt"/>
              </a:rPr>
              <a:t>Dictionnaire de donnes</a:t>
            </a:r>
          </a:p>
          <a:p>
            <a:pPr marL="0" indent="0">
              <a:buNone/>
            </a:pPr>
            <a:r>
              <a:rPr lang="fr-FR" sz="2400" dirty="0">
                <a:latin typeface="+mj-lt"/>
              </a:rPr>
              <a:t>Apporter des données</a:t>
            </a:r>
          </a:p>
          <a:p>
            <a:pPr marL="0" indent="0">
              <a:buNone/>
            </a:pPr>
            <a:r>
              <a:rPr lang="fr-FR" sz="2400" dirty="0">
                <a:latin typeface="+mj-lt"/>
              </a:rPr>
              <a:t>Faire des requêtes </a:t>
            </a:r>
            <a:br>
              <a:rPr lang="fr-FR" sz="2400" dirty="0">
                <a:latin typeface="+mj-lt"/>
              </a:rPr>
            </a:br>
            <a:endParaRPr lang="fr-ES" sz="2400" dirty="0">
              <a:latin typeface="+mj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D67FE-9107-F47F-7418-F32C0F9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fr-ES" smtClean="0"/>
              <a:pPr>
                <a:spcAft>
                  <a:spcPts val="600"/>
                </a:spcAft>
              </a:pPr>
              <a:t>4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4071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Schéma relationnel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1" t="17389" r="29266" b="23754"/>
          <a:stretch/>
        </p:blipFill>
        <p:spPr>
          <a:xfrm>
            <a:off x="2957472" y="1675227"/>
            <a:ext cx="6277055" cy="439419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C57693-E399-7FAB-D439-59D191B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1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Dictionnaire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biens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5B4F2DA-32FC-AF0F-6F53-B56F9517E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22527" y="1675227"/>
            <a:ext cx="7746945" cy="439419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CDF10A-495E-3114-6D69-D4D8C5E6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9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Dictionnaire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B99F052-A52C-5630-8670-1000DB99A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9698" y="1675227"/>
            <a:ext cx="8372602" cy="439419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ADCF25-8099-982F-4595-6E8A7D1F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Dictionnaire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ventes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641E775-6629-7285-8AEE-E31865EF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37903" y="1675227"/>
            <a:ext cx="8916193" cy="4394199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EE79BB3-A357-2491-8BCF-0DA2AA1A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E698C8-F976-419E-1438-94FAC6AD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Requête 1. Nombre total d’appartements vendus au 1er semestre 2020.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D483B5-D3CB-B519-25A9-E6BE6F17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9469"/>
            <a:ext cx="10905066" cy="422571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EC5552-15AC-9037-DBFD-5955FE09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746EBA-6789-4344-8479-549CB9D823B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64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416</Words>
  <Application>Microsoft Macintosh PowerPoint</Application>
  <PresentationFormat>Grand écran</PresentationFormat>
  <Paragraphs>57</Paragraphs>
  <Slides>20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Lucida Handwriting</vt:lpstr>
      <vt:lpstr>Thème Office</vt:lpstr>
      <vt:lpstr>Créer et utiliser une base de données immobilière avec SQL </vt:lpstr>
      <vt:lpstr>INTRODUCTION</vt:lpstr>
      <vt:lpstr>OBJECTIFS ET LE CONTEXTE</vt:lpstr>
      <vt:lpstr>METODOLOGIE</vt:lpstr>
      <vt:lpstr>Schéma relationnel</vt:lpstr>
      <vt:lpstr>Dictionnaire des données: biens</vt:lpstr>
      <vt:lpstr>Dictionnaire des données: communes</vt:lpstr>
      <vt:lpstr>Dictionnaire des données: ventes</vt:lpstr>
      <vt:lpstr>Requête 1. Nombre total d’appartements vendus au 1er semestre 2020.</vt:lpstr>
      <vt:lpstr>Requête 2. Proportion des ventes d’appartaments par le nombre de pièces.</vt:lpstr>
      <vt:lpstr>Requête 2. Resultat.</vt:lpstr>
      <vt:lpstr>Requête 3. Liste des 10 départements où le prix du mètre carré est le plus élevé.</vt:lpstr>
      <vt:lpstr>Requête 4. Prix moyen du mètre carré d’une maison en Île-de-France</vt:lpstr>
      <vt:lpstr>Requête 5. Liste des 10 appartements les plus chers avec le département et le nombre de mètres carrés.</vt:lpstr>
      <vt:lpstr>Requête 6. Taux d’evolution du nombre de ventes entre le premier et le second trimestre de 2020</vt:lpstr>
      <vt:lpstr>Requête 7. Liste des communes où le nombre de ventes a augmenté d’au moins 20% entre le premier et le second trimestre de 2020.</vt:lpstr>
      <vt:lpstr>Requête 7. Resultat</vt:lpstr>
      <vt:lpstr>Requête 8. Différence en pourcentage du prix au mètre carré entre un appartement de 2 pièces et un appartement de 3 pièces.</vt:lpstr>
      <vt:lpstr>Requête 9. Les moyennes de valeurs foncières pour le top 3 des communes des départements 6, 13, 33, 59 et 69</vt:lpstr>
      <vt:lpstr>Conclusion. Chiffres clés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Créez et utilisez une base de données immobilière avec SQL </dc:title>
  <dc:creator>Juan Luis Acebal Rico</dc:creator>
  <cp:lastModifiedBy>Juan Luis Acebal Rico</cp:lastModifiedBy>
  <cp:revision>15</cp:revision>
  <dcterms:created xsi:type="dcterms:W3CDTF">2022-06-21T14:52:49Z</dcterms:created>
  <dcterms:modified xsi:type="dcterms:W3CDTF">2022-07-10T12:29:52Z</dcterms:modified>
</cp:coreProperties>
</file>